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75" r:id="rId3"/>
    <p:sldId id="258" r:id="rId4"/>
    <p:sldId id="257" r:id="rId5"/>
    <p:sldId id="260" r:id="rId6"/>
    <p:sldId id="262" r:id="rId7"/>
    <p:sldId id="265" r:id="rId8"/>
    <p:sldId id="289" r:id="rId9"/>
    <p:sldId id="266" r:id="rId10"/>
    <p:sldId id="271" r:id="rId11"/>
    <p:sldId id="269" r:id="rId12"/>
    <p:sldId id="274" r:id="rId13"/>
    <p:sldId id="276" r:id="rId14"/>
    <p:sldId id="277" r:id="rId15"/>
    <p:sldId id="27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 name="Picture 3"/>
          <p:cNvPicPr/>
          <p:nvPr/>
        </p:nvPicPr>
        <p:blipFill>
          <a:blip r:embed="rId1"/>
          <a:stretch>
            <a:fillRect/>
          </a:stretch>
        </p:blipFill>
        <p:spPr>
          <a:xfrm>
            <a:off x="0" y="635"/>
            <a:ext cx="12191365" cy="6857365"/>
          </a:xfrm>
          <a:prstGeom prst="rect">
            <a:avLst/>
          </a:prstGeom>
        </p:spPr>
      </p:pic>
      <p:sp>
        <p:nvSpPr>
          <p:cNvPr id="5" name="Text Box 4"/>
          <p:cNvSpPr txBox="1"/>
          <p:nvPr/>
        </p:nvSpPr>
        <p:spPr>
          <a:xfrm>
            <a:off x="397510" y="381000"/>
            <a:ext cx="8746490" cy="911860"/>
          </a:xfrm>
          <a:prstGeom prst="rect">
            <a:avLst/>
          </a:prstGeom>
          <a:noFill/>
        </p:spPr>
        <p:txBody>
          <a:bodyPr wrap="square" rtlCol="0" anchor="t">
            <a:noAutofit/>
          </a:bodyPr>
          <a:p>
            <a:r>
              <a:rPr lang="en-US" sz="54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sym typeface="+mn-ea"/>
              </a:rPr>
              <a:t>Telecom churn </a:t>
            </a:r>
            <a:endParaRPr lang="en-US" sz="54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sym typeface="+mn-ea"/>
            </a:endParaRPr>
          </a:p>
        </p:txBody>
      </p:sp>
      <p:sp>
        <p:nvSpPr>
          <p:cNvPr id="6" name="Text Box 5"/>
          <p:cNvSpPr txBox="1"/>
          <p:nvPr/>
        </p:nvSpPr>
        <p:spPr>
          <a:xfrm>
            <a:off x="5868035" y="5937885"/>
            <a:ext cx="6522085" cy="678180"/>
          </a:xfrm>
          <a:prstGeom prst="rect">
            <a:avLst/>
          </a:prstGeom>
          <a:noFill/>
        </p:spPr>
        <p:txBody>
          <a:bodyPr wrap="square" rtlCol="0" anchor="t">
            <a:noAutofit/>
          </a:bodyPr>
          <a:p>
            <a:r>
              <a:rPr lang="en-US" sz="36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sym typeface="+mn-ea"/>
              </a:rPr>
              <a:t>Presented By : Madhumita Roy </a:t>
            </a:r>
            <a:endParaRPr lang="en-US" sz="36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charset="0"/>
              <a:cs typeface="Times New Roman" panose="0202060305040502030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idx="4294967295"/>
          </p:nvPr>
        </p:nvSpPr>
        <p:spPr>
          <a:xfrm>
            <a:off x="190500" y="88265"/>
            <a:ext cx="10325100" cy="1006475"/>
          </a:xfrm>
        </p:spPr>
        <p:txBody>
          <a:bodyPr/>
          <a:p>
            <a:r>
              <a:rPr lang="en-US">
                <a:latin typeface="Times New Roman" panose="02020603050405020304" charset="0"/>
                <a:cs typeface="Times New Roman" panose="02020603050405020304" charset="0"/>
                <a:sym typeface="+mn-ea"/>
              </a:rPr>
              <a:t>    Factors responsible &amp; Recommendations</a:t>
            </a:r>
            <a:endParaRPr lang="en-US">
              <a:latin typeface="Times New Roman" panose="02020603050405020304" charset="0"/>
              <a:cs typeface="Times New Roman" panose="02020603050405020304" charset="0"/>
            </a:endParaRPr>
          </a:p>
        </p:txBody>
      </p:sp>
      <p:sp>
        <p:nvSpPr>
          <p:cNvPr id="3" name="Text Box 2"/>
          <p:cNvSpPr txBox="1"/>
          <p:nvPr/>
        </p:nvSpPr>
        <p:spPr>
          <a:xfrm>
            <a:off x="563245" y="1407160"/>
            <a:ext cx="10659110" cy="4429125"/>
          </a:xfrm>
          <a:prstGeom prst="rect">
            <a:avLst/>
          </a:prstGeom>
          <a:noFill/>
        </p:spPr>
        <p:txBody>
          <a:bodyPr wrap="square" rtlCol="0">
            <a:noAutofit/>
          </a:bodyPr>
          <a:p>
            <a:pPr indent="0">
              <a:buFont typeface="Arial" panose="020B0604020202020204" pitchFamily="34" charset="0"/>
              <a:buNone/>
            </a:pPr>
            <a:r>
              <a:rPr lang="en-US">
                <a:latin typeface="Times New Roman" panose="02020603050405020304" charset="0"/>
                <a:cs typeface="Times New Roman" panose="02020603050405020304" charset="0"/>
                <a:sym typeface="+mn-ea"/>
              </a:rPr>
              <a:t>We notice that the following 5 factors affect the churn rate considerably -</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Total Incoming Minutes of usage in the August</a:t>
            </a:r>
            <a:endParaRPr lang="en-US">
              <a:latin typeface="Times New Roman" panose="02020603050405020304" charset="0"/>
              <a:cs typeface="Times New Roman" panose="02020603050405020304" charset="0"/>
            </a:endParaRPr>
          </a:p>
          <a:p>
            <a:pPr marL="285750" indent="-285750">
              <a:lnSpc>
                <a:spcPct val="160000"/>
              </a:lnSpc>
              <a:buFont typeface="Arial" panose="020B0604020202020204" pitchFamily="34" charset="0"/>
              <a:buChar char="•"/>
            </a:pPr>
            <a:r>
              <a:rPr lang="en-US">
                <a:latin typeface="Times New Roman" panose="02020603050405020304" charset="0"/>
                <a:cs typeface="Times New Roman" panose="02020603050405020304" charset="0"/>
                <a:sym typeface="+mn-ea"/>
              </a:rPr>
              <a:t>Total Incoming Minutes of usage in the July</a:t>
            </a:r>
            <a:endParaRPr lang="en-US">
              <a:latin typeface="Times New Roman" panose="02020603050405020304" charset="0"/>
              <a:cs typeface="Times New Roman" panose="02020603050405020304" charset="0"/>
            </a:endParaRPr>
          </a:p>
          <a:p>
            <a:pPr marL="285750" indent="-285750">
              <a:lnSpc>
                <a:spcPct val="160000"/>
              </a:lnSpc>
              <a:buFont typeface="Arial" panose="020B0604020202020204" pitchFamily="34" charset="0"/>
              <a:buChar char="•"/>
            </a:pPr>
            <a:r>
              <a:rPr lang="en-US">
                <a:latin typeface="Times New Roman" panose="02020603050405020304" charset="0"/>
                <a:cs typeface="Times New Roman" panose="02020603050405020304" charset="0"/>
                <a:sym typeface="+mn-ea"/>
              </a:rPr>
              <a:t>2G data pack</a:t>
            </a:r>
            <a:endParaRPr lang="en-US">
              <a:latin typeface="Times New Roman" panose="02020603050405020304" charset="0"/>
              <a:cs typeface="Times New Roman" panose="02020603050405020304" charset="0"/>
            </a:endParaRPr>
          </a:p>
          <a:p>
            <a:pPr marL="285750" indent="-285750">
              <a:lnSpc>
                <a:spcPct val="150000"/>
              </a:lnSpc>
              <a:buFont typeface="Arial" panose="020B0604020202020204" pitchFamily="34" charset="0"/>
              <a:buChar char="•"/>
            </a:pPr>
            <a:r>
              <a:rPr lang="en-US">
                <a:latin typeface="Times New Roman" panose="02020603050405020304" charset="0"/>
                <a:cs typeface="Times New Roman" panose="02020603050405020304" charset="0"/>
                <a:sym typeface="+mn-ea"/>
              </a:rPr>
              <a:t>Roaming</a:t>
            </a:r>
            <a:endParaRPr lang="en-US">
              <a:latin typeface="Times New Roman" panose="02020603050405020304" charset="0"/>
              <a:cs typeface="Times New Roman" panose="02020603050405020304" charset="0"/>
            </a:endParaRPr>
          </a:p>
          <a:p>
            <a:pPr marL="285750" indent="-285750">
              <a:lnSpc>
                <a:spcPct val="160000"/>
              </a:lnSpc>
              <a:buFont typeface="Arial" panose="020B0604020202020204" pitchFamily="34" charset="0"/>
              <a:buChar char="•"/>
            </a:pPr>
            <a:r>
              <a:rPr lang="en-US">
                <a:latin typeface="Times New Roman" panose="02020603050405020304" charset="0"/>
                <a:cs typeface="Times New Roman" panose="02020603050405020304" charset="0"/>
                <a:sym typeface="+mn-ea"/>
              </a:rPr>
              <a:t>Sachet 2g Also these metrics are inversely proportion to churn which means that we need to come up with campaigns that would keep people engaged either via calls (incoming) or on internet. One interesting thing to note here is that we see that a lot of people are hooked on 2G and hence are not churning. It presents us with a great opportunity that if shift these people from 2g to 3g then we have a greater chance of these people not churning. Hence discounts on 3G pack can be one of the popular maarketing campaigns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8335" y="414655"/>
            <a:ext cx="11000740" cy="5927725"/>
          </a:xfrm>
          <a:prstGeom prst="rect">
            <a:avLst/>
          </a:prstGeom>
          <a:noFill/>
        </p:spPr>
        <p:txBody>
          <a:bodyPr wrap="square" rtlCol="0">
            <a:noAutofit/>
          </a:bodyPr>
          <a:p>
            <a:endParaRPr lang="en-US">
              <a:latin typeface="Times New Roman" panose="02020603050405020304" charset="0"/>
              <a:cs typeface="Times New Roman" panose="02020603050405020304" charset="0"/>
            </a:endParaRPr>
          </a:p>
          <a:p>
            <a:pPr marL="285750" indent="-285750">
              <a:lnSpc>
                <a:spcPct val="120000"/>
              </a:lnSpc>
              <a:buFont typeface="Arial" panose="020B0604020202020204" pitchFamily="34" charset="0"/>
              <a:buChar char="•"/>
            </a:pPr>
            <a:r>
              <a:rPr lang="en-US">
                <a:latin typeface="Times New Roman" panose="02020603050405020304" charset="0"/>
                <a:cs typeface="Times New Roman" panose="02020603050405020304" charset="0"/>
                <a:sym typeface="+mn-ea"/>
              </a:rPr>
              <a:t>The number of recharges, amount of recharge and the last day of recharge are important indicators of customer usage. If any of them decrease, it could be a sign that the customer is trying to wait the remaining period of validity and then try to switch providers. Recharge packs with discount can be offered during this period to retain customer.</a:t>
            </a:r>
            <a:endParaRPr lang="en-US">
              <a:latin typeface="Times New Roman" panose="02020603050405020304" charset="0"/>
              <a:cs typeface="Times New Roman" panose="02020603050405020304" charset="0"/>
            </a:endParaRPr>
          </a:p>
          <a:p>
            <a:pPr marL="285750" indent="-285750">
              <a:lnSpc>
                <a:spcPct val="120000"/>
              </a:lnSpc>
              <a:buFont typeface="Arial" panose="020B0604020202020204" pitchFamily="34" charset="0"/>
              <a:buChar char="•"/>
            </a:pPr>
            <a:r>
              <a:rPr lang="en-US">
                <a:latin typeface="Times New Roman" panose="02020603050405020304" charset="0"/>
                <a:cs typeface="Times New Roman" panose="02020603050405020304" charset="0"/>
                <a:sym typeface="+mn-ea"/>
              </a:rPr>
              <a:t>Internet usage is also an important variable as it indicates if the customer is actively using the mobile for operations such as social networking, mobile banking, bill payments etc., and any reduction/non-usage indicates higher possibility of churn. Data Packs can be offered as a bundle/reduced prices/free for a month to attract customer to be in the network.</a:t>
            </a:r>
            <a:endParaRPr 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en-US">
                <a:latin typeface="Times New Roman" panose="02020603050405020304" charset="0"/>
                <a:cs typeface="Times New Roman" panose="02020603050405020304" charset="0"/>
                <a:sym typeface="+mn-ea"/>
              </a:rPr>
              <a:t>Incoming and Outgoing calls in the last good month 7 and action phase month 8 also need to be taken into consideration</a:t>
            </a:r>
            <a:endParaRPr 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en-US">
                <a:latin typeface="Times New Roman" panose="02020603050405020304" charset="0"/>
                <a:cs typeface="Times New Roman" panose="02020603050405020304" charset="0"/>
                <a:sym typeface="+mn-ea"/>
              </a:rPr>
              <a:t>STD, ISD &amp; Special incoming calls for month 8 need to monitored for usage consistently and see if we are able to identify any drop in the usage pattern</a:t>
            </a:r>
            <a:endParaRPr 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en-US">
                <a:latin typeface="Times New Roman" panose="02020603050405020304" charset="0"/>
                <a:cs typeface="Times New Roman" panose="02020603050405020304" charset="0"/>
                <a:sym typeface="+mn-ea"/>
              </a:rPr>
              <a:t>Depending on the volume based cost for 8th month, we can observe if the customer is making a commitment to stay further on the network through month 9</a:t>
            </a:r>
            <a:endParaRPr 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en-US">
                <a:latin typeface="Times New Roman" panose="02020603050405020304" charset="0"/>
                <a:cs typeface="Times New Roman" panose="02020603050405020304" charset="0"/>
                <a:sym typeface="+mn-ea"/>
              </a:rPr>
              <a:t>Average revenue per user should also be monitored for reduction in consumption which would indicate potential customer churn</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5270" y="1265555"/>
            <a:ext cx="11724640" cy="5459095"/>
          </a:xfrm>
          <a:prstGeom prst="rect">
            <a:avLst/>
          </a:prstGeom>
          <a:noFill/>
        </p:spPr>
        <p:txBody>
          <a:bodyPr wrap="square" rtlCol="0">
            <a:noAutofit/>
          </a:bodyPr>
          <a:p>
            <a:pPr indent="0" algn="just">
              <a:buNone/>
            </a:pPr>
            <a:r>
              <a:rPr lang="en-US" sz="1400">
                <a:latin typeface="Times New Roman" panose="02020603050405020304" charset="0"/>
                <a:cs typeface="Times New Roman" panose="02020603050405020304" charset="0"/>
              </a:rPr>
              <a:t>The business implications of these factors impacting churn and customer behavior are crucial for designing targeted retention strategies. Here's how each finding can influence business decisions:</a:t>
            </a: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400">
                <a:latin typeface="Times New Roman" panose="02020603050405020304" charset="0"/>
                <a:cs typeface="Times New Roman" panose="02020603050405020304" charset="0"/>
              </a:rPr>
              <a:t>Incoming Minutes Usage (July &amp; August)</a:t>
            </a:r>
            <a:endParaRPr lang="en-US" sz="1400">
              <a:latin typeface="Times New Roman" panose="02020603050405020304" charset="0"/>
              <a:cs typeface="Times New Roman" panose="02020603050405020304" charset="0"/>
            </a:endParaRPr>
          </a:p>
          <a:p>
            <a:pPr indent="0" algn="just">
              <a:lnSpc>
                <a:spcPct val="120000"/>
              </a:lnSpc>
              <a:buNone/>
            </a:pPr>
            <a:r>
              <a:rPr lang="en-US" sz="1400">
                <a:latin typeface="Times New Roman" panose="02020603050405020304" charset="0"/>
                <a:cs typeface="Times New Roman" panose="02020603050405020304" charset="0"/>
              </a:rPr>
              <a:t>Since incoming minutes are inversely related to churn, maintaining customer engagement through calls is critical. </a:t>
            </a:r>
            <a:endParaRPr lang="en-US" sz="1400">
              <a:latin typeface="Times New Roman" panose="02020603050405020304" charset="0"/>
              <a:cs typeface="Times New Roman" panose="02020603050405020304" charset="0"/>
            </a:endParaRPr>
          </a:p>
          <a:p>
            <a:pPr indent="0" algn="just">
              <a:lnSpc>
                <a:spcPct val="130000"/>
              </a:lnSpc>
              <a:buNone/>
            </a:pPr>
            <a:r>
              <a:rPr lang="en-US" sz="1400">
                <a:latin typeface="Times New Roman" panose="02020603050405020304" charset="0"/>
                <a:cs typeface="Times New Roman" panose="02020603050405020304" charset="0"/>
              </a:rPr>
              <a:t>Campaigns that incentivize more incoming calls (e.g., free incoming during roaming or family call plans) could help prevent churn.</a:t>
            </a: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sz="1400">
                <a:latin typeface="Times New Roman" panose="02020603050405020304" charset="0"/>
                <a:cs typeface="Times New Roman" panose="02020603050405020304" charset="0"/>
              </a:rPr>
              <a:t>2G Data Pack Usage</a:t>
            </a:r>
            <a:endParaRPr lang="en-US" sz="1400">
              <a:latin typeface="Times New Roman" panose="02020603050405020304" charset="0"/>
              <a:cs typeface="Times New Roman" panose="02020603050405020304" charset="0"/>
            </a:endParaRPr>
          </a:p>
          <a:p>
            <a:pPr indent="0" algn="just">
              <a:lnSpc>
                <a:spcPct val="130000"/>
              </a:lnSpc>
              <a:buNone/>
            </a:pPr>
            <a:r>
              <a:rPr lang="en-US" sz="1400">
                <a:latin typeface="Times New Roman" panose="02020603050405020304" charset="0"/>
                <a:cs typeface="Times New Roman" panose="02020603050405020304" charset="0"/>
              </a:rPr>
              <a:t>A large number of customers are still using 2G and are less likely to churn. This indicates opportunity to transition customers to higher-value 3G/4G plans. </a:t>
            </a:r>
            <a:endParaRPr lang="en-US" sz="1400">
              <a:latin typeface="Times New Roman" panose="02020603050405020304" charset="0"/>
              <a:cs typeface="Times New Roman" panose="02020603050405020304" charset="0"/>
            </a:endParaRPr>
          </a:p>
          <a:p>
            <a:pPr indent="0" algn="just">
              <a:lnSpc>
                <a:spcPct val="120000"/>
              </a:lnSpc>
              <a:buNone/>
            </a:pPr>
            <a:r>
              <a:rPr lang="en-US" sz="1400">
                <a:latin typeface="Times New Roman" panose="02020603050405020304" charset="0"/>
                <a:cs typeface="Times New Roman" panose="02020603050405020304" charset="0"/>
              </a:rPr>
              <a:t>Offering discounts on 3G data packs, or bundling 2G-3G plans can encourage customers to upgrade, increasing revenue while reducing churn.</a:t>
            </a: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a:p>
            <a:pPr marL="285750" indent="-285750" algn="just">
              <a:lnSpc>
                <a:spcPct val="80000"/>
              </a:lnSpc>
              <a:buFont typeface="Arial" panose="020B0604020202020204" pitchFamily="34" charset="0"/>
              <a:buChar char="•"/>
            </a:pPr>
            <a:r>
              <a:rPr lang="en-US" sz="1400">
                <a:latin typeface="Times New Roman" panose="02020603050405020304" charset="0"/>
                <a:cs typeface="Times New Roman" panose="02020603050405020304" charset="0"/>
              </a:rPr>
              <a:t>Roaming Usage</a:t>
            </a:r>
            <a:endParaRPr lang="en-US" sz="1400">
              <a:latin typeface="Times New Roman" panose="02020603050405020304" charset="0"/>
              <a:cs typeface="Times New Roman" panose="02020603050405020304" charset="0"/>
            </a:endParaRPr>
          </a:p>
          <a:p>
            <a:pPr indent="0" algn="just">
              <a:lnSpc>
                <a:spcPct val="120000"/>
              </a:lnSpc>
              <a:buNone/>
            </a:pPr>
            <a:r>
              <a:rPr lang="en-US" sz="1400">
                <a:latin typeface="Times New Roman" panose="02020603050405020304" charset="0"/>
                <a:cs typeface="Times New Roman" panose="02020603050405020304" charset="0"/>
              </a:rPr>
              <a:t>Customers using roaming services are likely to remain engaged. </a:t>
            </a:r>
            <a:endParaRPr lang="en-US" sz="1400">
              <a:latin typeface="Times New Roman" panose="02020603050405020304" charset="0"/>
              <a:cs typeface="Times New Roman" panose="02020603050405020304" charset="0"/>
            </a:endParaRPr>
          </a:p>
          <a:p>
            <a:pPr indent="0" algn="just">
              <a:lnSpc>
                <a:spcPct val="120000"/>
              </a:lnSpc>
              <a:buNone/>
            </a:pPr>
            <a:r>
              <a:rPr lang="en-US" sz="1400">
                <a:latin typeface="Times New Roman" panose="02020603050405020304" charset="0"/>
                <a:cs typeface="Times New Roman" panose="02020603050405020304" charset="0"/>
              </a:rPr>
              <a:t>Promoting affordable roaming packs or offering discounts during national holidays/travel seasons can help keep customers from switching, especially for high-usage travelers.</a:t>
            </a: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a:p>
            <a:pPr marL="285750" indent="-285750" algn="just">
              <a:lnSpc>
                <a:spcPct val="90000"/>
              </a:lnSpc>
              <a:buFont typeface="Arial" panose="020B0604020202020204" pitchFamily="34" charset="0"/>
              <a:buChar char="•"/>
            </a:pPr>
            <a:r>
              <a:rPr lang="en-US" sz="1400">
                <a:latin typeface="Times New Roman" panose="02020603050405020304" charset="0"/>
                <a:cs typeface="Times New Roman" panose="02020603050405020304" charset="0"/>
              </a:rPr>
              <a:t>Sachet 2G Usage</a:t>
            </a:r>
            <a:endParaRPr lang="en-US" sz="1400">
              <a:latin typeface="Times New Roman" panose="02020603050405020304" charset="0"/>
              <a:cs typeface="Times New Roman" panose="02020603050405020304" charset="0"/>
            </a:endParaRPr>
          </a:p>
          <a:p>
            <a:pPr indent="0" algn="just">
              <a:lnSpc>
                <a:spcPct val="130000"/>
              </a:lnSpc>
              <a:buNone/>
            </a:pPr>
            <a:r>
              <a:rPr lang="en-US" sz="1400">
                <a:latin typeface="Times New Roman" panose="02020603050405020304" charset="0"/>
                <a:cs typeface="Times New Roman" panose="02020603050405020304" charset="0"/>
              </a:rPr>
              <a:t>Sachet 2G packs cater to cost-conscious users who might not be heavy data consumers but are consistent. Micro-plans for higher-speed data (e.g., 3G/4G sachet packs) can attract these customers, offering better service without significantly increasing their costs.</a:t>
            </a: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a:p>
            <a:pPr indent="0" algn="just">
              <a:buNone/>
            </a:pPr>
            <a:endParaRPr lang="en-US" sz="1400">
              <a:latin typeface="Times New Roman" panose="02020603050405020304" charset="0"/>
              <a:cs typeface="Times New Roman" panose="02020603050405020304" charset="0"/>
            </a:endParaRPr>
          </a:p>
        </p:txBody>
      </p:sp>
      <p:sp>
        <p:nvSpPr>
          <p:cNvPr id="3" name="Text Box 2"/>
          <p:cNvSpPr txBox="1"/>
          <p:nvPr/>
        </p:nvSpPr>
        <p:spPr>
          <a:xfrm>
            <a:off x="457835" y="499745"/>
            <a:ext cx="8934450" cy="706755"/>
          </a:xfrm>
          <a:prstGeom prst="rect">
            <a:avLst/>
          </a:prstGeom>
          <a:noFill/>
        </p:spPr>
        <p:txBody>
          <a:bodyPr wrap="square" rtlCol="0">
            <a:spAutoFit/>
          </a:bodyPr>
          <a:p>
            <a:pPr marL="2743200" lvl="6" indent="457200" algn="just"/>
            <a:r>
              <a:rPr lang="en-US" sz="4000">
                <a:latin typeface="Times New Roman" panose="02020603050405020304" charset="0"/>
                <a:cs typeface="Times New Roman" panose="02020603050405020304" charset="0"/>
              </a:rPr>
              <a:t>Business Implications: </a:t>
            </a:r>
            <a:endParaRPr lang="en-US" sz="40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40360" y="755650"/>
            <a:ext cx="11414760" cy="5645150"/>
          </a:xfrm>
          <a:prstGeom prst="rect">
            <a:avLst/>
          </a:prstGeom>
          <a:noFill/>
        </p:spPr>
        <p:txBody>
          <a:bodyPr wrap="square" rtlCol="0" anchor="t">
            <a:noAutofit/>
          </a:bodyPr>
          <a:p>
            <a:pPr marL="285750" indent="-285750">
              <a:lnSpc>
                <a:spcPct val="100000"/>
              </a:lnSpc>
              <a:buFont typeface="Arial" panose="020B0604020202020204" pitchFamily="34" charset="0"/>
              <a:buChar char="•"/>
            </a:pPr>
            <a:r>
              <a:rPr lang="en-US" sz="1600">
                <a:latin typeface="Times New Roman" panose="02020603050405020304" charset="0"/>
                <a:cs typeface="Times New Roman" panose="02020603050405020304" charset="0"/>
                <a:sym typeface="+mn-ea"/>
              </a:rPr>
              <a:t>Recharge Behavior (Number, Amount, and Last Day)</a:t>
            </a:r>
            <a:endParaRPr lang="en-US" sz="1600">
              <a:latin typeface="Times New Roman" panose="02020603050405020304" charset="0"/>
              <a:cs typeface="Times New Roman" panose="02020603050405020304" charset="0"/>
            </a:endParaRPr>
          </a:p>
          <a:p>
            <a:pPr>
              <a:lnSpc>
                <a:spcPct val="150000"/>
              </a:lnSpc>
            </a:pPr>
            <a:r>
              <a:rPr lang="en-US" sz="1600">
                <a:latin typeface="Times New Roman" panose="02020603050405020304" charset="0"/>
                <a:cs typeface="Times New Roman" panose="02020603050405020304" charset="0"/>
                <a:sym typeface="+mn-ea"/>
              </a:rPr>
              <a:t>Decreases in recharge frequency, value, or timing can signal that a customer is preparing to leave the network. Proactive offers, such as discounted recharge packs or bonus data for timely recharges, could retain these customers and encourage longer-term commitment.</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a:latin typeface="Times New Roman" panose="02020603050405020304" charset="0"/>
                <a:cs typeface="Times New Roman" panose="02020603050405020304" charset="0"/>
                <a:sym typeface="+mn-ea"/>
              </a:rPr>
              <a:t> Internet Usage &amp; Social Engagement</a:t>
            </a:r>
            <a:endParaRPr lang="en-US" sz="1600">
              <a:latin typeface="Times New Roman" panose="02020603050405020304" charset="0"/>
              <a:cs typeface="Times New Roman" panose="02020603050405020304" charset="0"/>
            </a:endParaRPr>
          </a:p>
          <a:p>
            <a:pPr>
              <a:lnSpc>
                <a:spcPct val="150000"/>
              </a:lnSpc>
            </a:pPr>
            <a:r>
              <a:rPr lang="en-US" sz="1600">
                <a:latin typeface="Times New Roman" panose="02020603050405020304" charset="0"/>
                <a:cs typeface="Times New Roman" panose="02020603050405020304" charset="0"/>
                <a:sym typeface="+mn-ea"/>
              </a:rPr>
              <a:t> Decline in internet usage is an early indicator of churn, especially as customers disengage from digital services. Offering free or discounted data packs, especially for popular activities like social media or mobile banking, can encourage sustained usage and loyalty.</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a:latin typeface="Times New Roman" panose="02020603050405020304" charset="0"/>
                <a:cs typeface="Times New Roman" panose="02020603050405020304" charset="0"/>
                <a:sym typeface="+mn-ea"/>
              </a:rPr>
              <a:t>Call Behavior (Incoming &amp; Outgoing in Last Good Month and Action Phase)</a:t>
            </a:r>
            <a:endParaRPr lang="en-US" sz="1600">
              <a:latin typeface="Times New Roman" panose="02020603050405020304" charset="0"/>
              <a:cs typeface="Times New Roman" panose="02020603050405020304" charset="0"/>
            </a:endParaRPr>
          </a:p>
          <a:p>
            <a:pPr>
              <a:lnSpc>
                <a:spcPct val="150000"/>
              </a:lnSpc>
            </a:pPr>
            <a:r>
              <a:rPr lang="en-US" sz="1600">
                <a:latin typeface="Times New Roman" panose="02020603050405020304" charset="0"/>
                <a:cs typeface="Times New Roman" panose="02020603050405020304" charset="0"/>
                <a:sym typeface="+mn-ea"/>
              </a:rPr>
              <a:t>Monitoring call activity in key periods like the last "good" month (July) and the action phase (August) can help identify early signs of disengagement. Special calling plans targeting inactive users, like bonus call minutes or loyalty rewards, can re-engage them before they churn.</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a:latin typeface="Times New Roman" panose="02020603050405020304" charset="0"/>
                <a:cs typeface="Times New Roman" panose="02020603050405020304" charset="0"/>
                <a:sym typeface="+mn-ea"/>
              </a:rPr>
              <a:t>STD, ISD, &amp; Special Incoming Calls (August)</a:t>
            </a:r>
            <a:endParaRPr lang="en-US" sz="1600">
              <a:latin typeface="Times New Roman" panose="02020603050405020304" charset="0"/>
              <a:cs typeface="Times New Roman" panose="02020603050405020304" charset="0"/>
            </a:endParaRPr>
          </a:p>
          <a:p>
            <a:pPr>
              <a:lnSpc>
                <a:spcPct val="170000"/>
              </a:lnSpc>
            </a:pPr>
            <a:r>
              <a:rPr lang="en-US" sz="1600">
                <a:latin typeface="Times New Roman" panose="02020603050405020304" charset="0"/>
                <a:cs typeface="Times New Roman" panose="02020603050405020304" charset="0"/>
                <a:sym typeface="+mn-ea"/>
              </a:rPr>
              <a:t>Drops in special call usage could indicate an impending churn. Offering discounted STD/ISD rates or promoting exclusive international plans during holidays could help keep these customers loyal.</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2745" y="458470"/>
            <a:ext cx="11403330" cy="6240145"/>
          </a:xfrm>
          <a:prstGeom prst="rect">
            <a:avLst/>
          </a:prstGeom>
          <a:noFill/>
        </p:spPr>
        <p:txBody>
          <a:bodyPr wrap="square" rtlCol="0" anchor="t">
            <a:noAutofit/>
          </a:bodyPr>
          <a:p>
            <a:pPr marL="285750" indent="-285750">
              <a:buFont typeface="Arial" panose="020B0604020202020204" pitchFamily="34" charset="0"/>
              <a:buChar char="•"/>
            </a:pPr>
            <a:r>
              <a:rPr lang="en-US" sz="1600">
                <a:latin typeface="Times New Roman" panose="02020603050405020304" charset="0"/>
                <a:cs typeface="Times New Roman" panose="02020603050405020304" charset="0"/>
                <a:sym typeface="+mn-ea"/>
              </a:rPr>
              <a:t>Volume-Based Cost in Action Phase (August)</a:t>
            </a:r>
            <a:endParaRPr lang="en-US" sz="1600">
              <a:latin typeface="Times New Roman" panose="02020603050405020304" charset="0"/>
              <a:cs typeface="Times New Roman" panose="02020603050405020304" charset="0"/>
            </a:endParaRPr>
          </a:p>
          <a:p>
            <a:pPr>
              <a:lnSpc>
                <a:spcPct val="120000"/>
              </a:lnSpc>
            </a:pPr>
            <a:r>
              <a:rPr lang="en-US" sz="1600">
                <a:latin typeface="Times New Roman" panose="02020603050405020304" charset="0"/>
                <a:cs typeface="Times New Roman" panose="02020603050405020304" charset="0"/>
                <a:sym typeface="+mn-ea"/>
              </a:rPr>
              <a:t> If customers reduce their usage in August, it may indicate that they are testing another network. </a:t>
            </a:r>
            <a:endParaRPr lang="en-US" sz="1600">
              <a:latin typeface="Times New Roman" panose="02020603050405020304" charset="0"/>
              <a:cs typeface="Times New Roman" panose="02020603050405020304" charset="0"/>
              <a:sym typeface="+mn-ea"/>
            </a:endParaRPr>
          </a:p>
          <a:p>
            <a:pPr>
              <a:lnSpc>
                <a:spcPct val="130000"/>
              </a:lnSpc>
            </a:pPr>
            <a:r>
              <a:rPr lang="en-US" sz="1600">
                <a:latin typeface="Times New Roman" panose="02020603050405020304" charset="0"/>
                <a:cs typeface="Times New Roman" panose="02020603050405020304" charset="0"/>
                <a:sym typeface="+mn-ea"/>
              </a:rPr>
              <a:t>Customized offers (like unlimited usage for a fixed price) can encourage customers to stay on the network and avoid switching.</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1600">
                <a:latin typeface="Times New Roman" panose="02020603050405020304" charset="0"/>
                <a:cs typeface="Times New Roman" panose="02020603050405020304" charset="0"/>
                <a:sym typeface="+mn-ea"/>
              </a:rPr>
              <a:t> Average Revenue Per User (ARPU)</a:t>
            </a:r>
            <a:endParaRPr lang="en-US" sz="1600">
              <a:latin typeface="Times New Roman" panose="02020603050405020304" charset="0"/>
              <a:cs typeface="Times New Roman" panose="02020603050405020304" charset="0"/>
            </a:endParaRPr>
          </a:p>
          <a:p>
            <a:pPr>
              <a:lnSpc>
                <a:spcPct val="120000"/>
              </a:lnSpc>
            </a:pPr>
            <a:r>
              <a:rPr lang="en-US" sz="1600">
                <a:latin typeface="Times New Roman" panose="02020603050405020304" charset="0"/>
                <a:cs typeface="Times New Roman" panose="02020603050405020304" charset="0"/>
                <a:sym typeface="+mn-ea"/>
              </a:rPr>
              <a:t> Monitoring ARPU is critical as a drop could signal customer disengagement. </a:t>
            </a:r>
            <a:endParaRPr lang="en-US" sz="1600">
              <a:latin typeface="Times New Roman" panose="02020603050405020304" charset="0"/>
              <a:cs typeface="Times New Roman" panose="02020603050405020304" charset="0"/>
              <a:sym typeface="+mn-ea"/>
            </a:endParaRPr>
          </a:p>
          <a:p>
            <a:pPr>
              <a:lnSpc>
                <a:spcPct val="130000"/>
              </a:lnSpc>
            </a:pPr>
            <a:r>
              <a:rPr lang="en-US" sz="1600">
                <a:latin typeface="Times New Roman" panose="02020603050405020304" charset="0"/>
                <a:cs typeface="Times New Roman" panose="02020603050405020304" charset="0"/>
                <a:sym typeface="+mn-ea"/>
              </a:rPr>
              <a:t>Offering personalized retention deals for high-value customers based on their usage patterns can help maintain engagement and prevent churn.</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pPr indent="0">
              <a:buFont typeface="Arial" panose="020B0604020202020204" pitchFamily="34" charset="0"/>
              <a:buNone/>
            </a:pPr>
            <a:r>
              <a:rPr lang="en-US" sz="1600" b="1" i="1">
                <a:latin typeface="Times New Roman" panose="02020603050405020304" charset="0"/>
                <a:cs typeface="Times New Roman" panose="02020603050405020304" charset="0"/>
                <a:sym typeface="+mn-ea"/>
              </a:rPr>
              <a:t>Overall Business Implication</a:t>
            </a:r>
            <a:endParaRPr lang="en-US" sz="1600" b="1" i="1">
              <a:latin typeface="Times New Roman" panose="02020603050405020304" charset="0"/>
              <a:cs typeface="Times New Roman" panose="02020603050405020304" charset="0"/>
              <a:sym typeface="+mn-ea"/>
            </a:endParaRPr>
          </a:p>
          <a:p>
            <a:pPr indent="0">
              <a:buFont typeface="Arial" panose="020B0604020202020204" pitchFamily="34" charset="0"/>
              <a:buNone/>
            </a:pPr>
            <a:endParaRPr lang="en-US" sz="1600" b="1" i="1">
              <a:latin typeface="Times New Roman" panose="02020603050405020304" charset="0"/>
              <a:cs typeface="Times New Roman" panose="02020603050405020304" charset="0"/>
            </a:endParaRPr>
          </a:p>
          <a:p>
            <a:pPr>
              <a:lnSpc>
                <a:spcPct val="130000"/>
              </a:lnSpc>
            </a:pPr>
            <a:r>
              <a:rPr lang="en-US" sz="1600">
                <a:latin typeface="Times New Roman" panose="02020603050405020304" charset="0"/>
                <a:cs typeface="Times New Roman" panose="02020603050405020304" charset="0"/>
                <a:sym typeface="+mn-ea"/>
              </a:rPr>
              <a:t>Churn Prevention through Targeted Campaigns: By monitoring these behavioral indicators, telecom companies can implement tailored marketing campaigns that target at-risk customers. This may include offering customized discounts, exclusive data or call packs, or loyalty programs that address specific usage patterns (e.g., 2G to 3G transition).</a:t>
            </a:r>
            <a:endParaRPr lang="en-US" sz="1600">
              <a:latin typeface="Times New Roman" panose="02020603050405020304" charset="0"/>
              <a:cs typeface="Times New Roman" panose="02020603050405020304" charset="0"/>
            </a:endParaRPr>
          </a:p>
          <a:p>
            <a:r>
              <a:rPr lang="en-US" sz="1600">
                <a:latin typeface="Times New Roman" panose="02020603050405020304" charset="0"/>
                <a:cs typeface="Times New Roman" panose="02020603050405020304" charset="0"/>
                <a:sym typeface="+mn-ea"/>
              </a:rPr>
              <a:t>  </a:t>
            </a:r>
            <a:endParaRPr lang="en-US" sz="1600">
              <a:latin typeface="Times New Roman" panose="02020603050405020304" charset="0"/>
              <a:cs typeface="Times New Roman" panose="02020603050405020304" charset="0"/>
            </a:endParaRPr>
          </a:p>
          <a:p>
            <a:pPr>
              <a:lnSpc>
                <a:spcPct val="110000"/>
              </a:lnSpc>
            </a:pPr>
            <a:r>
              <a:rPr lang="en-US" sz="1600">
                <a:latin typeface="Times New Roman" panose="02020603050405020304" charset="0"/>
                <a:cs typeface="Times New Roman" panose="02020603050405020304" charset="0"/>
                <a:sym typeface="+mn-ea"/>
              </a:rPr>
              <a:t>Revenue Protection: Understanding and proactively addressing customer disengagement can reduce revenue leakage, especially from high-value customers. Ensuring consistent usage through targeted promotions and engagement campaigns will maximize customer lifetime value.</a:t>
            </a:r>
            <a:endParaRPr lang="en-US" sz="1600">
              <a:latin typeface="Times New Roman" panose="02020603050405020304" charset="0"/>
              <a:cs typeface="Times New Roman" panose="02020603050405020304" charset="0"/>
            </a:endParaRPr>
          </a:p>
          <a:p>
            <a:endParaRPr lang="en-US" sz="1600">
              <a:latin typeface="Times New Roman" panose="02020603050405020304" charset="0"/>
              <a:cs typeface="Times New Roman" panose="02020603050405020304" charset="0"/>
            </a:endParaRPr>
          </a:p>
          <a:p>
            <a:r>
              <a:rPr lang="en-US" sz="1600">
                <a:latin typeface="Times New Roman" panose="02020603050405020304" charset="0"/>
                <a:cs typeface="Times New Roman" panose="02020603050405020304" charset="0"/>
                <a:sym typeface="+mn-ea"/>
              </a:rPr>
              <a:t>By acting on these insights, companies can not only reduce churn but also foster customer loyalty and increase overall customer lifetime value.</a:t>
            </a:r>
            <a:endParaRPr lang="en-US" sz="1600">
              <a:latin typeface="Times New Roman" panose="02020603050405020304" charset="0"/>
              <a:cs typeface="Times New Roman" panose="02020603050405020304"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sym typeface="+mn-ea"/>
              </a:rPr>
              <a:t>Conclusion</a:t>
            </a:r>
            <a:endParaRPr lang="en-US">
              <a:latin typeface="Times New Roman" panose="02020603050405020304" charset="0"/>
              <a:cs typeface="Times New Roman" panose="02020603050405020304" charset="0"/>
            </a:endParaRPr>
          </a:p>
        </p:txBody>
      </p:sp>
      <p:sp>
        <p:nvSpPr>
          <p:cNvPr id="3" name="Text Box 2"/>
          <p:cNvSpPr txBox="1"/>
          <p:nvPr/>
        </p:nvSpPr>
        <p:spPr>
          <a:xfrm>
            <a:off x="819150" y="1522730"/>
            <a:ext cx="10617200" cy="5065395"/>
          </a:xfrm>
          <a:prstGeom prst="rect">
            <a:avLst/>
          </a:prstGeom>
          <a:noFill/>
        </p:spPr>
        <p:txBody>
          <a:bodyPr wrap="square" rtlCol="0">
            <a:noAutofit/>
          </a:bodyPr>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Churn prediction helps retain high-value customers and reduce revenue leakage.</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The predictive model can be used to take proactive actions for customer retention.</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Identifying key indicators of churn is crucial for developing targeted strategies.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sym typeface="+mn-ea"/>
              </a:rPr>
              <a:t>Introduction</a:t>
            </a:r>
            <a:endParaRPr lang="en-US">
              <a:latin typeface="Times New Roman" panose="02020603050405020304" charset="0"/>
              <a:cs typeface="Times New Roman" panose="02020603050405020304" charset="0"/>
            </a:endParaRPr>
          </a:p>
        </p:txBody>
      </p:sp>
      <p:sp>
        <p:nvSpPr>
          <p:cNvPr id="3" name="Text Box 2"/>
          <p:cNvSpPr txBox="1"/>
          <p:nvPr/>
        </p:nvSpPr>
        <p:spPr>
          <a:xfrm>
            <a:off x="838200" y="2220595"/>
            <a:ext cx="10553700" cy="3427730"/>
          </a:xfrm>
          <a:prstGeom prst="rect">
            <a:avLst/>
          </a:prstGeom>
          <a:noFill/>
        </p:spPr>
        <p:txBody>
          <a:bodyPr wrap="square" rtlCol="0">
            <a:noAutofit/>
          </a:bodyPr>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In the telecom industry, customers are able to choose from multiple service providers and actively switch from one operator to another. In this highly competitive market, the telecommunications industry experiences an average of 15-25% annual churn rate. Given the fact that it costs 5-10 times more to acquire a new customer than to retain an existing one, customer retention has now become more important than customer acquisition.</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For many incumbent operators, retaining highly profitable customers is the number one business goal.</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To reduce customer churn, telecom companies need to predict which highly profitable customers are at risk of churn.</a:t>
            </a:r>
            <a:endParaRPr lang="en-US">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atin typeface="Times New Roman" panose="02020603050405020304" charset="0"/>
                <a:cs typeface="Times New Roman" panose="02020603050405020304" charset="0"/>
                <a:sym typeface="+mn-ea"/>
              </a:rPr>
              <a:t>Business problem </a:t>
            </a:r>
            <a:endParaRPr lang="en-US">
              <a:latin typeface="Times New Roman" panose="02020603050405020304" charset="0"/>
              <a:cs typeface="Times New Roman" panose="02020603050405020304" charset="0"/>
            </a:endParaRPr>
          </a:p>
        </p:txBody>
      </p:sp>
      <p:sp>
        <p:nvSpPr>
          <p:cNvPr id="5" name="Text Box 4"/>
          <p:cNvSpPr txBox="1"/>
          <p:nvPr/>
        </p:nvSpPr>
        <p:spPr>
          <a:xfrm>
            <a:off x="504825" y="1530985"/>
            <a:ext cx="10761980" cy="5079365"/>
          </a:xfrm>
          <a:prstGeom prst="rect">
            <a:avLst/>
          </a:prstGeom>
          <a:noFill/>
        </p:spPr>
        <p:txBody>
          <a:bodyPr wrap="square" rtlCol="0">
            <a:noAutofit/>
          </a:bodyPr>
          <a:p>
            <a:pPr indent="0">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Retaining high-value customers is critical to reducing revenue leakage.</a:t>
            </a:r>
            <a:endParaRPr lang="en-US">
              <a:latin typeface="Times New Roman" panose="02020603050405020304" charset="0"/>
              <a:cs typeface="Times New Roman" panose="02020603050405020304" charset="0"/>
              <a:sym typeface="+mn-ea"/>
            </a:endParaRPr>
          </a:p>
          <a:p>
            <a:pPr indent="0">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Predicting churn in high-value customers can help in taking proactive actions.</a:t>
            </a:r>
            <a:endParaRPr lang="en-US">
              <a:latin typeface="Times New Roman" panose="02020603050405020304" charset="0"/>
              <a:cs typeface="Times New Roman" panose="02020603050405020304" charset="0"/>
              <a:sym typeface="+mn-ea"/>
            </a:endParaRPr>
          </a:p>
          <a:p>
            <a:pPr indent="0">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sym typeface="+mn-ea"/>
              </a:rPr>
              <a:t>Use customer data from a leading telecom firm to predict churn and identify key indicators.</a:t>
            </a: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latin typeface="Times New Roman" panose="02020603050405020304" charset="0"/>
                <a:cs typeface="Times New Roman" panose="02020603050405020304" charset="0"/>
                <a:sym typeface="+mn-ea"/>
              </a:rPr>
              <a:t>Understanding Churn Models &amp; Definition of Churn</a:t>
            </a:r>
            <a:endParaRPr lang="en-US" sz="4000">
              <a:latin typeface="Times New Roman" panose="02020603050405020304" charset="0"/>
              <a:cs typeface="Times New Roman" panose="02020603050405020304" charset="0"/>
            </a:endParaRPr>
          </a:p>
        </p:txBody>
      </p:sp>
      <p:sp>
        <p:nvSpPr>
          <p:cNvPr id="3" name="Text Box 2"/>
          <p:cNvSpPr txBox="1"/>
          <p:nvPr/>
        </p:nvSpPr>
        <p:spPr>
          <a:xfrm>
            <a:off x="1000125" y="1693545"/>
            <a:ext cx="9690735" cy="5163820"/>
          </a:xfrm>
          <a:prstGeom prst="rect">
            <a:avLst/>
          </a:prstGeom>
          <a:noFill/>
        </p:spPr>
        <p:txBody>
          <a:bodyPr wrap="square" rtlCol="0">
            <a:noAutofit/>
          </a:bodyPr>
          <a:p>
            <a:r>
              <a:rPr lang="en-US" i="1">
                <a:latin typeface="Times New Roman" panose="02020603050405020304" charset="0"/>
                <a:cs typeface="Times New Roman" panose="02020603050405020304" charset="0"/>
              </a:rPr>
              <a:t>Churn Models in Telecom:</a:t>
            </a:r>
            <a:endParaRPr lang="en-US" i="1">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rPr>
              <a:t>Postpaid customers: They terminate services directly, sas a result are easy to track.</a:t>
            </a:r>
            <a:endParaRPr lang="en-US">
              <a:latin typeface="Times New Roman" panose="02020603050405020304" charset="0"/>
              <a:cs typeface="Times New Roman" panose="02020603050405020304" charset="0"/>
            </a:endParaRPr>
          </a:p>
          <a:p>
            <a:pPr indent="0" algn="just">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rPr>
              <a:t>Prepaid customers: They may stop using services without notice.</a:t>
            </a:r>
            <a:endParaRPr lang="en-US">
              <a:latin typeface="Times New Roman" panose="02020603050405020304" charset="0"/>
              <a:cs typeface="Times New Roman" panose="02020603050405020304" charset="0"/>
            </a:endParaRPr>
          </a:p>
          <a:p>
            <a:pPr indent="0" algn="just">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rPr>
              <a:t>Importance: Prepaid churn prediction is more critical in India and Southeast Asia, where prepaid is common.</a:t>
            </a:r>
            <a:endParaRPr lang="en-US">
              <a:latin typeface="Times New Roman" panose="02020603050405020304" charset="0"/>
              <a:cs typeface="Times New Roman" panose="02020603050405020304" charset="0"/>
            </a:endParaRPr>
          </a:p>
          <a:p>
            <a:endParaRPr lang="en-US" i="1">
              <a:latin typeface="Times New Roman" panose="02020603050405020304" charset="0"/>
              <a:cs typeface="Times New Roman" panose="02020603050405020304" charset="0"/>
            </a:endParaRPr>
          </a:p>
          <a:p>
            <a:r>
              <a:rPr lang="en-US" i="1">
                <a:latin typeface="Times New Roman" panose="02020603050405020304" charset="0"/>
                <a:cs typeface="Times New Roman" panose="02020603050405020304" charset="0"/>
                <a:sym typeface="+mn-ea"/>
              </a:rPr>
              <a:t> Definition of Churn :</a:t>
            </a:r>
            <a:endParaRPr lang="en-US" i="1">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Revenue-Based Churn: No usage of revenue-generating services (e.g., calls, SMS) for a given period.</a:t>
            </a:r>
            <a:endParaRPr lang="en-US">
              <a:latin typeface="Times New Roman" panose="02020603050405020304" charset="0"/>
              <a:cs typeface="Times New Roman" panose="02020603050405020304" charset="0"/>
              <a:sym typeface="+mn-ea"/>
            </a:endParaRPr>
          </a:p>
          <a:p>
            <a:pPr indent="0" algn="just">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Usage-Based Churn: No usage (incoming/outgoing calls, internet, etc.) for a specific time.</a:t>
            </a:r>
            <a:endParaRPr lang="en-US">
              <a:latin typeface="Times New Roman" panose="02020603050405020304" charset="0"/>
              <a:cs typeface="Times New Roman" panose="02020603050405020304" charset="0"/>
              <a:sym typeface="+mn-ea"/>
            </a:endParaRPr>
          </a:p>
          <a:p>
            <a:pPr indent="0" algn="just">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Churn Definition Used: Usage-based churn, focusing on a lack of calls or data usage.</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9240"/>
            <a:ext cx="10515600" cy="1250950"/>
          </a:xfrm>
        </p:spPr>
        <p:txBody>
          <a:bodyPr/>
          <a:p>
            <a:r>
              <a:rPr lang="en-US">
                <a:latin typeface="Times New Roman" panose="02020603050405020304" charset="0"/>
                <a:cs typeface="Times New Roman" panose="02020603050405020304" charset="0"/>
                <a:sym typeface="+mn-ea"/>
              </a:rPr>
              <a:t> Focus on High-Value Churn</a:t>
            </a:r>
            <a:endParaRPr lang="en-US">
              <a:latin typeface="Times New Roman" panose="02020603050405020304" charset="0"/>
              <a:cs typeface="Times New Roman" panose="02020603050405020304" charset="0"/>
            </a:endParaRPr>
          </a:p>
        </p:txBody>
      </p:sp>
      <p:sp>
        <p:nvSpPr>
          <p:cNvPr id="3" name="Text Box 2"/>
          <p:cNvSpPr txBox="1"/>
          <p:nvPr/>
        </p:nvSpPr>
        <p:spPr>
          <a:xfrm>
            <a:off x="688975" y="1520190"/>
            <a:ext cx="10741660" cy="5337175"/>
          </a:xfrm>
          <a:prstGeom prst="rect">
            <a:avLst/>
          </a:prstGeom>
          <a:noFill/>
        </p:spPr>
        <p:txBody>
          <a:bodyPr wrap="square" rtlCol="0">
            <a:noAutofit/>
          </a:bodyPr>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High-value customers are those in the top 30% of recharge amounts in the first two months.</a:t>
            </a:r>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Reduce churn in high-value customers to prevent significant revenue loss.</a:t>
            </a:r>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80% of revenue comes from 20% of high-value customers.</a:t>
            </a:r>
            <a:endParaRPr lang="en-US">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sym typeface="+mn-ea"/>
            </a:endParaRPr>
          </a:p>
          <a:p>
            <a:pPr algn="just"/>
            <a:r>
              <a:rPr lang="en-US" b="1" i="1">
                <a:latin typeface="Times New Roman" panose="02020603050405020304" charset="0"/>
                <a:cs typeface="Times New Roman" panose="02020603050405020304" charset="0"/>
                <a:sym typeface="+mn-ea"/>
              </a:rPr>
              <a:t>Understanding the Dataset</a:t>
            </a:r>
            <a:endParaRPr lang="en-US" b="1" i="1">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Customer-level data obtained was from June to September (4 months).</a:t>
            </a:r>
            <a:endParaRPr lang="en-US">
              <a:latin typeface="Times New Roman" panose="02020603050405020304" charset="0"/>
              <a:cs typeface="Times New Roman" panose="02020603050405020304" charset="0"/>
              <a:sym typeface="+mn-ea"/>
            </a:endParaRPr>
          </a:p>
          <a:p>
            <a:pPr marL="285750" indent="-285750" algn="just">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lgn="just">
              <a:buFont typeface="Arial" panose="020B0604020202020204" pitchFamily="34" charset="0"/>
              <a:buChar char="•"/>
            </a:pPr>
            <a:r>
              <a:rPr lang="en-US">
                <a:latin typeface="Times New Roman" panose="02020603050405020304" charset="0"/>
                <a:cs typeface="Times New Roman" panose="02020603050405020304" charset="0"/>
                <a:sym typeface="+mn-ea"/>
              </a:rPr>
              <a:t>We need to predict churn in September using data from June, July, and August.</a:t>
            </a:r>
            <a:endParaRPr lang="en-US">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endParaRPr>
          </a:p>
          <a:p>
            <a:pPr algn="just"/>
            <a:r>
              <a:rPr lang="en-US" i="1" u="sng">
                <a:latin typeface="Times New Roman" panose="02020603050405020304" charset="0"/>
                <a:cs typeface="Times New Roman" panose="02020603050405020304" charset="0"/>
                <a:sym typeface="+mn-ea"/>
              </a:rPr>
              <a:t>Phases:</a:t>
            </a:r>
            <a:endParaRPr lang="en-US" i="1" u="sng">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Good Phase: First two months (June &amp; July).</a:t>
            </a:r>
            <a:endParaRPr lang="en-US">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Action Phase: Third month (August).</a:t>
            </a:r>
            <a:endParaRPr lang="en-US">
              <a:latin typeface="Times New Roman" panose="02020603050405020304" charset="0"/>
              <a:cs typeface="Times New Roman" panose="02020603050405020304" charset="0"/>
              <a:sym typeface="+mn-ea"/>
            </a:endParaRPr>
          </a:p>
          <a:p>
            <a:pPr algn="just"/>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sym typeface="+mn-ea"/>
              </a:rPr>
              <a:t>Churn Phase: Fourth month (September).</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sym typeface="+mn-ea"/>
              </a:rPr>
              <a:t>Data Preparation</a:t>
            </a:r>
            <a:endParaRPr lang="en-US">
              <a:latin typeface="Times New Roman" panose="02020603050405020304" charset="0"/>
              <a:cs typeface="Times New Roman" panose="02020603050405020304" charset="0"/>
            </a:endParaRPr>
          </a:p>
        </p:txBody>
      </p:sp>
      <p:sp>
        <p:nvSpPr>
          <p:cNvPr id="5" name="Text Box 4"/>
          <p:cNvSpPr txBox="1"/>
          <p:nvPr/>
        </p:nvSpPr>
        <p:spPr>
          <a:xfrm>
            <a:off x="627380" y="1691005"/>
            <a:ext cx="11191875" cy="4608195"/>
          </a:xfrm>
          <a:prstGeom prst="rect">
            <a:avLst/>
          </a:prstGeom>
          <a:noFill/>
        </p:spPr>
        <p:txBody>
          <a:bodyPr wrap="square" rtlCol="0">
            <a:noAutofit/>
          </a:bodyPr>
          <a:p>
            <a:r>
              <a:rPr lang="en-US">
                <a:latin typeface="Times New Roman" panose="02020603050405020304" charset="0"/>
                <a:cs typeface="Times New Roman" panose="02020603050405020304" charset="0"/>
              </a:rPr>
              <a:t>Filtering High-Value Customer:</a:t>
            </a:r>
            <a:endParaRPr lang="en-US">
              <a:latin typeface="Times New Roman" panose="02020603050405020304" charset="0"/>
              <a:cs typeface="Times New Roman" panose="02020603050405020304" charset="0"/>
            </a:endParaRPr>
          </a:p>
          <a:p>
            <a:pPr>
              <a:lnSpc>
                <a:spcPct val="80000"/>
              </a:lnSpc>
            </a:pPr>
            <a:endParaRPr lang="en-US">
              <a:latin typeface="Times New Roman" panose="02020603050405020304" charset="0"/>
              <a:cs typeface="Times New Roman" panose="02020603050405020304" charset="0"/>
            </a:endParaRPr>
          </a:p>
          <a:p>
            <a:pPr>
              <a:lnSpc>
                <a:spcPct val="80000"/>
              </a:lnSpc>
            </a:pPr>
            <a:endParaRPr lang="en-US">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atin typeface="Times New Roman" panose="02020603050405020304" charset="0"/>
                <a:cs typeface="Times New Roman" panose="02020603050405020304" charset="0"/>
              </a:rPr>
              <a:t>Customers whose average recharge in June &amp; July is above the 70th percentile were selected.</a:t>
            </a:r>
            <a:endParaRPr lang="en-US">
              <a:latin typeface="Times New Roman" panose="02020603050405020304" charset="0"/>
              <a:cs typeface="Times New Roman" panose="02020603050405020304" charset="0"/>
            </a:endParaRPr>
          </a:p>
          <a:p>
            <a:pPr indent="0" algn="l">
              <a:buFont typeface="Arial" panose="020B0604020202020204" pitchFamily="34" charset="0"/>
              <a:buNone/>
            </a:pPr>
            <a:endParaRPr lang="en-US">
              <a:latin typeface="Times New Roman" panose="02020603050405020304" charset="0"/>
              <a:cs typeface="Times New Roman" panose="02020603050405020304" charset="0"/>
            </a:endParaRPr>
          </a:p>
          <a:p>
            <a:pPr marL="285750" indent="-285750" algn="l">
              <a:lnSpc>
                <a:spcPct val="50000"/>
              </a:lnSpc>
              <a:buFont typeface="Arial" panose="020B0604020202020204" pitchFamily="34" charset="0"/>
              <a:buChar char="•"/>
            </a:pPr>
            <a:endParaRPr lang="en-US">
              <a:latin typeface="Times New Roman" panose="02020603050405020304" charset="0"/>
              <a:cs typeface="Times New Roman" panose="02020603050405020304" charset="0"/>
            </a:endParaRPr>
          </a:p>
          <a:p>
            <a:pPr marL="285750" indent="-285750" algn="l">
              <a:buFont typeface="Arial" panose="020B0604020202020204" pitchFamily="34" charset="0"/>
              <a:buChar char="•"/>
            </a:pPr>
            <a:r>
              <a:rPr lang="en-US">
                <a:latin typeface="Times New Roman" panose="02020603050405020304" charset="0"/>
                <a:cs typeface="Times New Roman" panose="02020603050405020304" charset="0"/>
              </a:rPr>
              <a:t>This reduces the dataset to about 30,000 rows.</a:t>
            </a:r>
            <a:endParaRPr lang="en-US">
              <a:latin typeface="Times New Roman" panose="02020603050405020304" charset="0"/>
              <a:cs typeface="Times New Roman" panose="02020603050405020304" charset="0"/>
            </a:endParaRPr>
          </a:p>
          <a:p>
            <a:pPr indent="0" algn="l">
              <a:lnSpc>
                <a:spcPct val="70000"/>
              </a:lnSpc>
              <a:buFont typeface="Arial" panose="020B0604020202020204" pitchFamily="34" charset="0"/>
              <a:buNone/>
            </a:pP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Tagging Churners:</a:t>
            </a:r>
            <a:endParaRPr lang="en-US">
              <a:latin typeface="Times New Roman" panose="02020603050405020304" charset="0"/>
              <a:cs typeface="Times New Roman" panose="02020603050405020304" charset="0"/>
            </a:endParaRPr>
          </a:p>
          <a:p>
            <a:pPr>
              <a:lnSpc>
                <a:spcPct val="80000"/>
              </a:lnSpc>
            </a:pPr>
            <a:endParaRPr lang="en-US">
              <a:latin typeface="Times New Roman" panose="02020603050405020304" charset="0"/>
              <a:cs typeface="Times New Roman" panose="02020603050405020304" charset="0"/>
            </a:endParaRPr>
          </a:p>
          <a:p>
            <a:pPr>
              <a:lnSpc>
                <a:spcPct val="80000"/>
              </a:lnSpc>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Customers who didn’t make any calls or use data in the churn phase (September) are tagged as churners.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pPr>
              <a:lnSpc>
                <a:spcPct val="60000"/>
              </a:lnSpc>
            </a:pP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Data Cleanup:</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pPr>
              <a:lnSpc>
                <a:spcPct val="60000"/>
              </a:lnSpc>
            </a:pPr>
            <a:endParaRPr lang="en-US">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atin typeface="Times New Roman" panose="02020603050405020304" charset="0"/>
                <a:cs typeface="Times New Roman" panose="02020603050405020304" charset="0"/>
              </a:rPr>
              <a:t>All features related to the churn phase are r</a:t>
            </a:r>
            <a:r>
              <a:rPr lang="en-US">
                <a:latin typeface="Times New Roman" panose="02020603050405020304" charset="0"/>
                <a:cs typeface="Times New Roman" panose="02020603050405020304" charset="0"/>
                <a:sym typeface="+mn-ea"/>
              </a:rPr>
              <a:t>emoved</a:t>
            </a:r>
            <a:r>
              <a:rPr lang="en-US">
                <a:latin typeface="Times New Roman" panose="02020603050405020304" charset="0"/>
                <a:cs typeface="Times New Roman" panose="02020603050405020304" charset="0"/>
              </a:rPr>
              <a:t> (September) for prediction purposes.</a:t>
            </a:r>
            <a:endParaRPr lang="en-US">
              <a:latin typeface="Times New Roman" panose="02020603050405020304" charset="0"/>
              <a:cs typeface="Times New Roman" panose="02020603050405020304" charset="0"/>
            </a:endParaRPr>
          </a:p>
          <a:p>
            <a:pPr>
              <a:lnSpc>
                <a:spcPct val="60000"/>
              </a:lnSpc>
            </a:pP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sym typeface="+mn-ea"/>
              </a:rPr>
              <a:t>Modelling Approach</a:t>
            </a:r>
            <a:endParaRPr lang="en-US"/>
          </a:p>
        </p:txBody>
      </p:sp>
      <p:sp>
        <p:nvSpPr>
          <p:cNvPr id="3" name="Text Box 2"/>
          <p:cNvSpPr txBox="1"/>
          <p:nvPr/>
        </p:nvSpPr>
        <p:spPr>
          <a:xfrm>
            <a:off x="1494155" y="1998345"/>
            <a:ext cx="9779635" cy="4246245"/>
          </a:xfrm>
          <a:prstGeom prst="rect">
            <a:avLst/>
          </a:prstGeom>
          <a:noFill/>
        </p:spPr>
        <p:txBody>
          <a:bodyPr wrap="square" rtlCol="0" anchor="t">
            <a:spAutoFit/>
          </a:bodyPr>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Churn in high-value customers needs to be predicted.</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Identifying important predictors of churn to inform business decisions is an important step.</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Modeling Techniques:</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Logistic Regression wasd used to handle the class imbalance.</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Multicollinearity needs to be handled to identify significant features.</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charset="0"/>
                <a:cs typeface="Times New Roman" panose="02020603050405020304" charset="0"/>
                <a:sym typeface="+mn-ea"/>
              </a:rPr>
              <a:t> Class Imbalance &amp; Model Performance</a:t>
            </a:r>
            <a:endParaRPr lang="en-US">
              <a:latin typeface="Times New Roman" panose="02020603050405020304" charset="0"/>
              <a:cs typeface="Times New Roman" panose="02020603050405020304" charset="0"/>
            </a:endParaRPr>
          </a:p>
        </p:txBody>
      </p:sp>
      <p:sp>
        <p:nvSpPr>
          <p:cNvPr id="5" name="Text Box 4"/>
          <p:cNvSpPr txBox="1"/>
          <p:nvPr/>
        </p:nvSpPr>
        <p:spPr>
          <a:xfrm>
            <a:off x="457200" y="2033270"/>
            <a:ext cx="11478260" cy="4693920"/>
          </a:xfrm>
          <a:prstGeom prst="rect">
            <a:avLst/>
          </a:prstGeom>
          <a:noFill/>
        </p:spPr>
        <p:txBody>
          <a:bodyPr wrap="square" rtlCol="0">
            <a:noAutofit/>
          </a:bodyPr>
          <a:p>
            <a:r>
              <a:rPr lang="en-US">
                <a:latin typeface="Times New Roman" panose="02020603050405020304" charset="0"/>
                <a:cs typeface="Times New Roman" panose="02020603050405020304" charset="0"/>
              </a:rPr>
              <a:t>Challenge: The churn rate is low (5-10%).</a:t>
            </a:r>
            <a:endParaRPr lang="en-US">
              <a:latin typeface="Times New Roman" panose="02020603050405020304" charset="0"/>
              <a:cs typeface="Times New Roman" panose="02020603050405020304" charset="0"/>
            </a:endParaRPr>
          </a:p>
          <a:p>
            <a:pPr>
              <a:lnSpc>
                <a:spcPct val="90000"/>
              </a:lnSpc>
            </a:pP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Model Evaluation: Metrics such as accuracy, precision, recall, and F1-score will be used.</a:t>
            </a: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endParaRPr lang="en-US" b="1" i="1" u="sng">
              <a:latin typeface="Times New Roman" panose="02020603050405020304" charset="0"/>
              <a:cs typeface="Times New Roman" panose="02020603050405020304" charset="0"/>
            </a:endParaRPr>
          </a:p>
          <a:p>
            <a:r>
              <a:rPr lang="en-US" b="1" i="1" u="sng">
                <a:latin typeface="Times New Roman" panose="02020603050405020304" charset="0"/>
                <a:cs typeface="Times New Roman" panose="02020603050405020304" charset="0"/>
                <a:sym typeface="+mn-ea"/>
              </a:rPr>
              <a:t>Key Predictors of Churn :</a:t>
            </a:r>
            <a:endParaRPr lang="en-US" b="1" i="1" u="sng">
              <a:latin typeface="Times New Roman" panose="02020603050405020304" charset="0"/>
              <a:cs typeface="Times New Roman" panose="02020603050405020304" charset="0"/>
            </a:endParaRPr>
          </a:p>
          <a:p>
            <a:pPr>
              <a:lnSpc>
                <a:spcPct val="60000"/>
              </a:lnSpc>
            </a:pPr>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Identifying Important Variables:</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Logistic regression reveals which variables are most strongly associated with churn.</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sym typeface="+mn-ea"/>
              </a:rPr>
              <a:t>Example of important features: call volumes, internet usage patterns, recharge amounts.</a:t>
            </a:r>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sym typeface="+mn-ea"/>
            </a:endParaRPr>
          </a:p>
          <a:p>
            <a:endParaRPr lang="en-US">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57200" y="202565"/>
            <a:ext cx="11047095" cy="1925955"/>
          </a:xfrm>
          <a:prstGeom prst="rect">
            <a:avLst/>
          </a:prstGeom>
          <a:noFill/>
        </p:spPr>
        <p:txBody>
          <a:bodyPr wrap="square" rtlCol="0">
            <a:noAutofit/>
          </a:bodyPr>
          <a:p>
            <a:endParaRPr lang="en-US">
              <a:latin typeface="Times New Roman" panose="02020603050405020304" charset="0"/>
              <a:cs typeface="Times New Roman" panose="02020603050405020304" charset="0"/>
              <a:sym typeface="+mn-ea"/>
            </a:endParaRPr>
          </a:p>
          <a:p>
            <a:r>
              <a:rPr lang="en-US" sz="4000">
                <a:latin typeface="Times New Roman" panose="02020603050405020304" charset="0"/>
                <a:cs typeface="Times New Roman" panose="02020603050405020304" charset="0"/>
                <a:sym typeface="+mn-ea"/>
              </a:rPr>
              <a:t>Visualization Results</a:t>
            </a:r>
            <a:endParaRPr lang="en-US" sz="4000">
              <a:latin typeface="Times New Roman" panose="02020603050405020304" charset="0"/>
              <a:cs typeface="Times New Roman" panose="02020603050405020304" charset="0"/>
            </a:endParaRPr>
          </a:p>
          <a:p>
            <a:endParaRPr lang="en-US">
              <a:latin typeface="Times New Roman" panose="02020603050405020304" charset="0"/>
              <a:cs typeface="Times New Roman" panose="02020603050405020304" charset="0"/>
              <a:sym typeface="+mn-ea"/>
            </a:endParaRPr>
          </a:p>
          <a:p>
            <a:r>
              <a:rPr lang="en-US">
                <a:latin typeface="Times New Roman" panose="02020603050405020304" charset="0"/>
                <a:cs typeface="Times New Roman" panose="02020603050405020304" charset="0"/>
              </a:rPr>
              <a:t>Some important plots and tables. </a:t>
            </a:r>
            <a:endParaRPr lang="en-US">
              <a:latin typeface="Times New Roman" panose="02020603050405020304" charset="0"/>
              <a:cs typeface="Times New Roman" panose="02020603050405020304" charset="0"/>
            </a:endParaRPr>
          </a:p>
        </p:txBody>
      </p:sp>
      <p:pic>
        <p:nvPicPr>
          <p:cNvPr id="4" name="Content Placeholder 3"/>
          <p:cNvPicPr>
            <a:picLocks noChangeAspect="1"/>
          </p:cNvPicPr>
          <p:nvPr>
            <p:ph sz="half" idx="1"/>
          </p:nvPr>
        </p:nvPicPr>
        <p:blipFill>
          <a:blip r:embed="rId1"/>
          <a:stretch>
            <a:fillRect/>
          </a:stretch>
        </p:blipFill>
        <p:spPr>
          <a:xfrm>
            <a:off x="838200" y="2206625"/>
            <a:ext cx="4401185" cy="2519045"/>
          </a:xfrm>
          <a:prstGeom prst="rect">
            <a:avLst/>
          </a:prstGeom>
        </p:spPr>
      </p:pic>
      <p:pic>
        <p:nvPicPr>
          <p:cNvPr id="7" name="Content Placeholder 6"/>
          <p:cNvPicPr>
            <a:picLocks noChangeAspect="1"/>
          </p:cNvPicPr>
          <p:nvPr>
            <p:ph sz="half" idx="2"/>
          </p:nvPr>
        </p:nvPicPr>
        <p:blipFill>
          <a:blip r:embed="rId2"/>
          <a:stretch>
            <a:fillRect/>
          </a:stretch>
        </p:blipFill>
        <p:spPr>
          <a:xfrm>
            <a:off x="5252720" y="5013960"/>
            <a:ext cx="2287905" cy="1760855"/>
          </a:xfrm>
          <a:prstGeom prst="rect">
            <a:avLst/>
          </a:prstGeom>
        </p:spPr>
      </p:pic>
      <p:pic>
        <p:nvPicPr>
          <p:cNvPr id="9" name="Picture 8"/>
          <p:cNvPicPr>
            <a:picLocks noChangeAspect="1"/>
          </p:cNvPicPr>
          <p:nvPr/>
        </p:nvPicPr>
        <p:blipFill>
          <a:blip r:embed="rId3"/>
          <a:stretch>
            <a:fillRect/>
          </a:stretch>
        </p:blipFill>
        <p:spPr>
          <a:xfrm>
            <a:off x="3009265" y="5071110"/>
            <a:ext cx="2230120" cy="1704975"/>
          </a:xfrm>
          <a:prstGeom prst="rect">
            <a:avLst/>
          </a:prstGeom>
        </p:spPr>
      </p:pic>
      <p:pic>
        <p:nvPicPr>
          <p:cNvPr id="10" name="Picture 9"/>
          <p:cNvPicPr>
            <a:picLocks noChangeAspect="1"/>
          </p:cNvPicPr>
          <p:nvPr/>
        </p:nvPicPr>
        <p:blipFill>
          <a:blip r:embed="rId4"/>
          <a:stretch>
            <a:fillRect/>
          </a:stretch>
        </p:blipFill>
        <p:spPr>
          <a:xfrm>
            <a:off x="838200" y="5071110"/>
            <a:ext cx="2157730" cy="1704340"/>
          </a:xfrm>
          <a:prstGeom prst="rect">
            <a:avLst/>
          </a:prstGeom>
        </p:spPr>
      </p:pic>
      <p:pic>
        <p:nvPicPr>
          <p:cNvPr id="11" name="Picture 10"/>
          <p:cNvPicPr>
            <a:picLocks noChangeAspect="1"/>
          </p:cNvPicPr>
          <p:nvPr/>
        </p:nvPicPr>
        <p:blipFill>
          <a:blip r:embed="rId5"/>
          <a:stretch>
            <a:fillRect/>
          </a:stretch>
        </p:blipFill>
        <p:spPr>
          <a:xfrm>
            <a:off x="5426075" y="2128520"/>
            <a:ext cx="2521585" cy="2521585"/>
          </a:xfrm>
          <a:prstGeom prst="rect">
            <a:avLst/>
          </a:prstGeom>
        </p:spPr>
      </p:pic>
      <p:pic>
        <p:nvPicPr>
          <p:cNvPr id="12" name="Picture 11"/>
          <p:cNvPicPr>
            <a:picLocks noChangeAspect="1"/>
          </p:cNvPicPr>
          <p:nvPr/>
        </p:nvPicPr>
        <p:blipFill>
          <a:blip r:embed="rId6"/>
          <a:stretch>
            <a:fillRect/>
          </a:stretch>
        </p:blipFill>
        <p:spPr>
          <a:xfrm>
            <a:off x="8134350" y="2127885"/>
            <a:ext cx="1271270" cy="2468245"/>
          </a:xfrm>
          <a:prstGeom prst="rect">
            <a:avLst/>
          </a:prstGeom>
        </p:spPr>
      </p:pic>
      <p:pic>
        <p:nvPicPr>
          <p:cNvPr id="13" name="Picture 12"/>
          <p:cNvPicPr>
            <a:picLocks noChangeAspect="1"/>
          </p:cNvPicPr>
          <p:nvPr/>
        </p:nvPicPr>
        <p:blipFill>
          <a:blip r:embed="rId7"/>
          <a:stretch>
            <a:fillRect/>
          </a:stretch>
        </p:blipFill>
        <p:spPr>
          <a:xfrm>
            <a:off x="9592310" y="2127250"/>
            <a:ext cx="1054100" cy="2468880"/>
          </a:xfrm>
          <a:prstGeom prst="rect">
            <a:avLst/>
          </a:prstGeom>
        </p:spPr>
      </p:pic>
      <p:pic>
        <p:nvPicPr>
          <p:cNvPr id="15" name="Picture 14"/>
          <p:cNvPicPr>
            <a:picLocks noChangeAspect="1"/>
          </p:cNvPicPr>
          <p:nvPr/>
        </p:nvPicPr>
        <p:blipFill>
          <a:blip r:embed="rId8"/>
          <a:stretch>
            <a:fillRect/>
          </a:stretch>
        </p:blipFill>
        <p:spPr>
          <a:xfrm>
            <a:off x="7615555" y="5071110"/>
            <a:ext cx="3052445" cy="752475"/>
          </a:xfrm>
          <a:prstGeom prst="rect">
            <a:avLst/>
          </a:prstGeom>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9376</Words>
  <Application>WPS Presentation</Application>
  <PresentationFormat>Widescreen</PresentationFormat>
  <Paragraphs>210</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Times New Roman</vt:lpstr>
      <vt:lpstr>Microsoft YaHei</vt:lpstr>
      <vt:lpstr>Arial Unicode MS</vt:lpstr>
      <vt:lpstr>Calibri</vt:lpstr>
      <vt:lpstr>Business Cooperate</vt:lpstr>
      <vt:lpstr>PowerPoint 演示文稿</vt:lpstr>
      <vt:lpstr>Introduction</vt:lpstr>
      <vt:lpstr>Business problem </vt:lpstr>
      <vt:lpstr>Understanding Churn Models &amp; Definition of Churn</vt:lpstr>
      <vt:lpstr> Focus on High-Value Churn</vt:lpstr>
      <vt:lpstr>Data Preparation</vt:lpstr>
      <vt:lpstr>Modelling Approach</vt:lpstr>
      <vt:lpstr> Class Imbalance &amp; Model Performance</vt:lpstr>
      <vt:lpstr>PowerPoint 演示文稿</vt:lpstr>
      <vt:lpstr>    Factors responsible &amp; Recommendations</vt:lpstr>
      <vt:lpstr>PowerPoint 演示文稿</vt:lpstr>
      <vt:lpstr>PowerPoint 演示文稿</vt:lpstr>
      <vt:lpstr>PowerPoint 演示文稿</vt:lpstr>
      <vt:lpstr>PowerPoint 演示文稿</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KIIT</dc:creator>
  <cp:lastModifiedBy>MADHUMITA ROY</cp:lastModifiedBy>
  <cp:revision>28</cp:revision>
  <dcterms:created xsi:type="dcterms:W3CDTF">2024-09-17T15:43:00Z</dcterms:created>
  <dcterms:modified xsi:type="dcterms:W3CDTF">2024-09-19T06:14:19Z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C2340F4EACAF46E781E217E78B761189_13</vt:lpwstr>
  </property>
  <property fmtid="{D5CDD505-2E9C-101B-9397-08002B2CF9AE}" pid="3" name="KSOProductBuildVer">
    <vt:lpwstr>1033-12.2.0.18283</vt:lpwstr>
  </property>
</Properties>
</file>